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951" r:id="rId5"/>
    <p:sldId id="961" r:id="rId6"/>
    <p:sldId id="980" r:id="rId7"/>
    <p:sldId id="972" r:id="rId8"/>
    <p:sldId id="973" r:id="rId9"/>
    <p:sldId id="982" r:id="rId10"/>
    <p:sldId id="984" r:id="rId11"/>
    <p:sldId id="994" r:id="rId12"/>
    <p:sldId id="990" r:id="rId13"/>
    <p:sldId id="993" r:id="rId14"/>
    <p:sldId id="983" r:id="rId15"/>
  </p:sldIdLst>
  <p:sldSz cx="12188825" cy="6858000"/>
  <p:notesSz cx="6858000" cy="9313863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5C546E1F-1E27-9B49-A679-C2A28CDD1F99}">
          <p14:sldIdLst>
            <p14:sldId id="951"/>
            <p14:sldId id="961"/>
            <p14:sldId id="980"/>
            <p14:sldId id="972"/>
            <p14:sldId id="973"/>
            <p14:sldId id="982"/>
            <p14:sldId id="984"/>
            <p14:sldId id="994"/>
            <p14:sldId id="990"/>
            <p14:sldId id="993"/>
            <p14:sldId id="9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D74937-E508-91AE-0BD0-49B24EB55D0C}" name="Pavoni, Michele" initials="PM" userId="S::pavonm05@pfizer.com::04eb20cb-ce53-449f-85ed-9467bb068f07" providerId="AD"/>
  <p188:author id="{FE576FC2-F348-B220-4743-914DDE182B01}" name="Pavoni, Michele" initials="PM" userId="S::PAVONM05@pfizer.com::04eb20cb-ce53-449f-85ed-9467bb068f07" providerId="AD"/>
  <p188:author id="{80FE23EE-5224-8680-E3F5-83116482B737}" name="Lage, Miriane" initials="LM" userId="S::BARBOM18@pfizer.com::65e192d7-068b-4478-a50a-a95b2c67a0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FF"/>
    <a:srgbClr val="0000C9"/>
    <a:srgbClr val="BAE18F"/>
    <a:srgbClr val="9D73F7"/>
    <a:srgbClr val="9D73BA"/>
    <a:srgbClr val="9DBDBA"/>
    <a:srgbClr val="0DBDBA"/>
    <a:srgbClr val="CCEAFF"/>
    <a:srgbClr val="EDEAF0"/>
    <a:srgbClr val="EF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9207F-D1F2-4454-B14E-6966C900E6A0}" v="1" dt="2023-04-14T19:56:43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293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ge, Miriane" userId="65e192d7-068b-4478-a50a-a95b2c67a06f" providerId="ADAL" clId="{1C29207F-D1F2-4454-B14E-6966C900E6A0}"/>
    <pc:docChg chg="addSld delSld modSld modSection">
      <pc:chgData name="Lage, Miriane" userId="65e192d7-068b-4478-a50a-a95b2c67a06f" providerId="ADAL" clId="{1C29207F-D1F2-4454-B14E-6966C900E6A0}" dt="2023-04-14T19:56:48.596" v="25" actId="20577"/>
      <pc:docMkLst>
        <pc:docMk/>
      </pc:docMkLst>
      <pc:sldChg chg="del">
        <pc:chgData name="Lage, Miriane" userId="65e192d7-068b-4478-a50a-a95b2c67a06f" providerId="ADAL" clId="{1C29207F-D1F2-4454-B14E-6966C900E6A0}" dt="2023-04-14T19:50:15.008" v="3" actId="47"/>
        <pc:sldMkLst>
          <pc:docMk/>
          <pc:sldMk cId="1762070247" sldId="390"/>
        </pc:sldMkLst>
      </pc:sldChg>
      <pc:sldChg chg="del">
        <pc:chgData name="Lage, Miriane" userId="65e192d7-068b-4478-a50a-a95b2c67a06f" providerId="ADAL" clId="{1C29207F-D1F2-4454-B14E-6966C900E6A0}" dt="2023-04-14T19:50:13.640" v="2" actId="47"/>
        <pc:sldMkLst>
          <pc:docMk/>
          <pc:sldMk cId="4015108046" sldId="396"/>
        </pc:sldMkLst>
      </pc:sldChg>
      <pc:sldChg chg="delCm">
        <pc:chgData name="Lage, Miriane" userId="65e192d7-068b-4478-a50a-a95b2c67a06f" providerId="ADAL" clId="{1C29207F-D1F2-4454-B14E-6966C900E6A0}" dt="2023-04-14T19:50:19.746" v="4"/>
        <pc:sldMkLst>
          <pc:docMk/>
          <pc:sldMk cId="179494448" sldId="980"/>
        </pc:sldMkLst>
      </pc:sldChg>
      <pc:sldChg chg="del">
        <pc:chgData name="Lage, Miriane" userId="65e192d7-068b-4478-a50a-a95b2c67a06f" providerId="ADAL" clId="{1C29207F-D1F2-4454-B14E-6966C900E6A0}" dt="2023-04-14T19:56:35.715" v="8" actId="47"/>
        <pc:sldMkLst>
          <pc:docMk/>
          <pc:sldMk cId="2689007195" sldId="985"/>
        </pc:sldMkLst>
      </pc:sldChg>
      <pc:sldChg chg="del">
        <pc:chgData name="Lage, Miriane" userId="65e192d7-068b-4478-a50a-a95b2c67a06f" providerId="ADAL" clId="{1C29207F-D1F2-4454-B14E-6966C900E6A0}" dt="2023-04-14T19:56:35.715" v="8" actId="47"/>
        <pc:sldMkLst>
          <pc:docMk/>
          <pc:sldMk cId="1069873204" sldId="987"/>
        </pc:sldMkLst>
      </pc:sldChg>
      <pc:sldChg chg="del">
        <pc:chgData name="Lage, Miriane" userId="65e192d7-068b-4478-a50a-a95b2c67a06f" providerId="ADAL" clId="{1C29207F-D1F2-4454-B14E-6966C900E6A0}" dt="2023-04-14T19:49:57.070" v="0" actId="47"/>
        <pc:sldMkLst>
          <pc:docMk/>
          <pc:sldMk cId="3369611102" sldId="988"/>
        </pc:sldMkLst>
      </pc:sldChg>
      <pc:sldChg chg="modSp mod delCm">
        <pc:chgData name="Lage, Miriane" userId="65e192d7-068b-4478-a50a-a95b2c67a06f" providerId="ADAL" clId="{1C29207F-D1F2-4454-B14E-6966C900E6A0}" dt="2023-04-14T19:51:37.271" v="7" actId="20577"/>
        <pc:sldMkLst>
          <pc:docMk/>
          <pc:sldMk cId="3604816496" sldId="990"/>
        </pc:sldMkLst>
        <pc:spChg chg="mod">
          <ac:chgData name="Lage, Miriane" userId="65e192d7-068b-4478-a50a-a95b2c67a06f" providerId="ADAL" clId="{1C29207F-D1F2-4454-B14E-6966C900E6A0}" dt="2023-04-14T19:51:37.271" v="7" actId="20577"/>
          <ac:spMkLst>
            <pc:docMk/>
            <pc:sldMk cId="3604816496" sldId="990"/>
            <ac:spMk id="3" creationId="{306FE8DA-F94D-44E2-800B-83D5FC60BFB2}"/>
          </ac:spMkLst>
        </pc:spChg>
      </pc:sldChg>
      <pc:sldChg chg="del">
        <pc:chgData name="Lage, Miriane" userId="65e192d7-068b-4478-a50a-a95b2c67a06f" providerId="ADAL" clId="{1C29207F-D1F2-4454-B14E-6966C900E6A0}" dt="2023-04-14T19:56:35.715" v="8" actId="47"/>
        <pc:sldMkLst>
          <pc:docMk/>
          <pc:sldMk cId="2624877296" sldId="991"/>
        </pc:sldMkLst>
      </pc:sldChg>
      <pc:sldChg chg="del">
        <pc:chgData name="Lage, Miriane" userId="65e192d7-068b-4478-a50a-a95b2c67a06f" providerId="ADAL" clId="{1C29207F-D1F2-4454-B14E-6966C900E6A0}" dt="2023-04-14T19:50:12.996" v="1" actId="47"/>
        <pc:sldMkLst>
          <pc:docMk/>
          <pc:sldMk cId="1393265129" sldId="992"/>
        </pc:sldMkLst>
      </pc:sldChg>
      <pc:sldChg chg="modSp add mod">
        <pc:chgData name="Lage, Miriane" userId="65e192d7-068b-4478-a50a-a95b2c67a06f" providerId="ADAL" clId="{1C29207F-D1F2-4454-B14E-6966C900E6A0}" dt="2023-04-14T19:56:48.596" v="25" actId="20577"/>
        <pc:sldMkLst>
          <pc:docMk/>
          <pc:sldMk cId="2617353264" sldId="994"/>
        </pc:sldMkLst>
        <pc:spChg chg="mod">
          <ac:chgData name="Lage, Miriane" userId="65e192d7-068b-4478-a50a-a95b2c67a06f" providerId="ADAL" clId="{1C29207F-D1F2-4454-B14E-6966C900E6A0}" dt="2023-04-14T19:56:48.596" v="25" actId="20577"/>
          <ac:spMkLst>
            <pc:docMk/>
            <pc:sldMk cId="2617353264" sldId="994"/>
            <ac:spMk id="2" creationId="{249CFAE5-72C3-492D-8468-0BBEC329F706}"/>
          </ac:spMkLst>
        </pc:spChg>
      </pc:sldChg>
      <pc:sldMasterChg chg="delSldLayout">
        <pc:chgData name="Lage, Miriane" userId="65e192d7-068b-4478-a50a-a95b2c67a06f" providerId="ADAL" clId="{1C29207F-D1F2-4454-B14E-6966C900E6A0}" dt="2023-04-14T19:50:15.008" v="3" actId="47"/>
        <pc:sldMasterMkLst>
          <pc:docMk/>
          <pc:sldMasterMk cId="1633675084" sldId="2147483648"/>
        </pc:sldMasterMkLst>
        <pc:sldLayoutChg chg="del">
          <pc:chgData name="Lage, Miriane" userId="65e192d7-068b-4478-a50a-a95b2c67a06f" providerId="ADAL" clId="{1C29207F-D1F2-4454-B14E-6966C900E6A0}" dt="2023-04-14T19:50:15.008" v="3" actId="47"/>
          <pc:sldLayoutMkLst>
            <pc:docMk/>
            <pc:sldMasterMk cId="1633675084" sldId="2147483648"/>
            <pc:sldLayoutMk cId="1935593702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D53B4-B4FE-442B-BCF3-9023F49641CC}" type="datetimeFigureOut">
              <a:rPr lang="en-US" sz="1050" smtClean="0"/>
              <a:t>4/14/2023</a:t>
            </a:fld>
            <a:endParaRPr lang="en-US" sz="105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3EEC0-60C9-482C-B113-4433E60F7642}" type="slidenum">
              <a:rPr lang="en-US" sz="1050" smtClean="0"/>
              <a:t>‹nº›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625604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6588" y="327025"/>
            <a:ext cx="5584825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9031307"/>
            <a:ext cx="6856413" cy="2809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5F8523C-8729-40F0-9536-D6C4CA3AD2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3677035"/>
            <a:ext cx="5486400" cy="523904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8429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4625" indent="-174625" algn="l" defTabSz="914400" rtl="0" eaLnBrk="1" latinLnBrk="0" hangingPunct="1">
      <a:lnSpc>
        <a:spcPct val="90000"/>
      </a:lnSpc>
      <a:spcBef>
        <a:spcPts val="1200"/>
      </a:spcBef>
      <a:buClrTx/>
      <a:buSzPct val="100000"/>
      <a:buFont typeface="Arial" panose="020B0604020202020204" pitchFamily="34" charset="0"/>
      <a:buChar char="•"/>
      <a:tabLst/>
      <a:defRPr lang="en-US" sz="1200" kern="1200" dirty="0" smtClean="0">
        <a:solidFill>
          <a:schemeClr val="tx1"/>
        </a:solidFill>
        <a:effectLst/>
        <a:latin typeface="+mn-lt"/>
        <a:ea typeface="+mn-ea"/>
        <a:cs typeface="+mn-cs"/>
      </a:defRPr>
    </a:lvl1pPr>
    <a:lvl2pPr marL="339725" indent="-114300" algn="l" defTabSz="914400" rtl="0" eaLnBrk="1" latinLnBrk="0" hangingPunct="1">
      <a:lnSpc>
        <a:spcPct val="90000"/>
      </a:lnSpc>
      <a:spcBef>
        <a:spcPts val="600"/>
      </a:spcBef>
      <a:buClrTx/>
      <a:buFont typeface="Arial" panose="020B0604020202020204" pitchFamily="34" charset="0"/>
      <a:buChar char="•"/>
      <a:defRPr lang="en-US" sz="1100" kern="1200" dirty="0" smtClean="0">
        <a:solidFill>
          <a:schemeClr val="tx1"/>
        </a:solidFill>
        <a:effectLst/>
        <a:latin typeface="+mn-lt"/>
        <a:ea typeface="+mn-ea"/>
        <a:cs typeface="+mn-cs"/>
      </a:defRPr>
    </a:lvl2pPr>
    <a:lvl3pPr marL="517525" indent="-119063" algn="l" defTabSz="914400" rtl="0" eaLnBrk="1" latinLnBrk="0" hangingPunct="1">
      <a:lnSpc>
        <a:spcPct val="90000"/>
      </a:lnSpc>
      <a:spcBef>
        <a:spcPts val="300"/>
      </a:spcBef>
      <a:buClrTx/>
      <a:buFont typeface="Arial" panose="020B0604020202020204" pitchFamily="34" charset="0"/>
      <a:buChar char="•"/>
      <a:defRPr lang="en-US" sz="1000" kern="1200" dirty="0" smtClean="0">
        <a:solidFill>
          <a:schemeClr val="tx1"/>
        </a:solidFill>
        <a:effectLst/>
        <a:latin typeface="+mn-lt"/>
        <a:ea typeface="+mn-ea"/>
        <a:cs typeface="+mn-cs"/>
      </a:defRPr>
    </a:lvl3pPr>
    <a:lvl4pPr marL="682625" indent="-114300" algn="l" defTabSz="914400" rtl="0" eaLnBrk="1" latinLnBrk="0" hangingPunct="1">
      <a:lnSpc>
        <a:spcPct val="90000"/>
      </a:lnSpc>
      <a:spcBef>
        <a:spcPts val="200"/>
      </a:spcBef>
      <a:buClrTx/>
      <a:buFont typeface="Arial" panose="020B0604020202020204" pitchFamily="34" charset="0"/>
      <a:buChar char="•"/>
      <a:defRPr lang="en-US" sz="900" kern="1200" dirty="0" smtClean="0">
        <a:solidFill>
          <a:schemeClr val="tx1"/>
        </a:solidFill>
        <a:effectLst/>
        <a:latin typeface="+mn-lt"/>
        <a:ea typeface="+mn-ea"/>
        <a:cs typeface="+mn-cs"/>
      </a:defRPr>
    </a:lvl4pPr>
    <a:lvl5pPr marL="860425" indent="-114300" algn="l" defTabSz="914400" rtl="0" eaLnBrk="1" latinLnBrk="0" hangingPunct="1">
      <a:lnSpc>
        <a:spcPct val="90000"/>
      </a:lnSpc>
      <a:spcBef>
        <a:spcPts val="100"/>
      </a:spcBef>
      <a:buClrTx/>
      <a:buSzPct val="100000"/>
      <a:buFont typeface="Arial" panose="020B0604020202020204" pitchFamily="34" charset="0"/>
      <a:buChar char="•"/>
      <a:defRPr lang="en-US" sz="800" kern="1200" dirty="0">
        <a:solidFill>
          <a:schemeClr val="tx1"/>
        </a:solidFill>
        <a:effectLst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Neste momento, haverá um bate papo entre a Marta e o Emerson e a Marta irá pedir o depoimento do Carlos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00108-067B-45CA-BAB3-2AF3C03025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74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8523C-8729-40F0-9536-D6C4CA3AD23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8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Formato (vídeo), influenciador (potencializa a mensagem) e paciente (traz mais verdade e conecta com as pessoas)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F8523C-8729-40F0-9536-D6C4CA3AD23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0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32344CB-3534-45AD-AFD7-41E2E6820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49"/>
          <a:stretch/>
        </p:blipFill>
        <p:spPr bwMode="gray">
          <a:xfrm>
            <a:off x="4830612" y="-10346"/>
            <a:ext cx="7358214" cy="6735001"/>
          </a:xfrm>
          <a:prstGeom prst="rect">
            <a:avLst/>
          </a:prstGeom>
        </p:spPr>
      </p:pic>
      <p:sp>
        <p:nvSpPr>
          <p:cNvPr id="49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448056" y="923544"/>
            <a:ext cx="4233672" cy="190195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en-US" sz="3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448056" y="3849624"/>
            <a:ext cx="4233672" cy="905256"/>
          </a:xfrm>
        </p:spPr>
        <p:txBody>
          <a:bodyPr lIns="0" tIns="0" rIns="0" bIns="0" anchor="b" anchorCtr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448056" y="4974336"/>
            <a:ext cx="4233672" cy="438150"/>
          </a:xfrm>
        </p:spPr>
        <p:txBody>
          <a:bodyPr lIns="0" tIns="0" rIns="0" bIns="0" anchor="t" anchorCtr="0"/>
          <a:lstStyle>
            <a:lvl1pPr marL="0" indent="0">
              <a:spcBef>
                <a:spcPts val="30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F36B01-A49B-4A9E-B276-D60D83410796}"/>
              </a:ext>
            </a:extLst>
          </p:cNvPr>
          <p:cNvGrpSpPr/>
          <p:nvPr userDrawn="1"/>
        </p:nvGrpSpPr>
        <p:grpSpPr bwMode="gray">
          <a:xfrm>
            <a:off x="446798" y="591197"/>
            <a:ext cx="587631" cy="45600"/>
            <a:chOff x="616542" y="591197"/>
            <a:chExt cx="587631" cy="45600"/>
          </a:xfrm>
        </p:grpSpPr>
        <p:sp>
          <p:nvSpPr>
            <p:cNvPr id="52" name="Google Shape;17;p2">
              <a:extLst>
                <a:ext uri="{FF2B5EF4-FFF2-40B4-BE49-F238E27FC236}">
                  <a16:creationId xmlns:a16="http://schemas.microsoft.com/office/drawing/2014/main" id="{5D3302A1-E9DC-4838-989A-68413E86B02A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53" name="Google Shape;18;p2">
              <a:extLst>
                <a:ext uri="{FF2B5EF4-FFF2-40B4-BE49-F238E27FC236}">
                  <a16:creationId xmlns:a16="http://schemas.microsoft.com/office/drawing/2014/main" id="{B5D84995-F3EE-4DC3-A8E3-F8254A23326B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54" name="Google Shape;49;p7">
            <a:extLst>
              <a:ext uri="{FF2B5EF4-FFF2-40B4-BE49-F238E27FC236}">
                <a16:creationId xmlns:a16="http://schemas.microsoft.com/office/drawing/2014/main" id="{4771DC95-2DA9-4515-8FEA-2DE1AA50D2C7}"/>
              </a:ext>
            </a:extLst>
          </p:cNvPr>
          <p:cNvSpPr/>
          <p:nvPr userDrawn="1"/>
        </p:nvSpPr>
        <p:spPr bwMode="gray">
          <a:xfrm>
            <a:off x="0" y="6216149"/>
            <a:ext cx="12188825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F466006E-96B1-4AD4-A9B9-84F544D50C4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56" name="Google Shape;52;p7">
            <a:extLst>
              <a:ext uri="{FF2B5EF4-FFF2-40B4-BE49-F238E27FC236}">
                <a16:creationId xmlns:a16="http://schemas.microsoft.com/office/drawing/2014/main" id="{AFCE843F-1B48-4C3C-93F6-0D539F7C7FBC}"/>
              </a:ext>
            </a:extLst>
          </p:cNvPr>
          <p:cNvSpPr txBox="1"/>
          <p:nvPr userDrawn="1"/>
        </p:nvSpPr>
        <p:spPr bwMode="gray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1AAB1"/>
                </a:solidFill>
              </a:rPr>
              <a:t>Confidential</a:t>
            </a:r>
            <a:endParaRPr sz="800" b="1">
              <a:solidFill>
                <a:srgbClr val="A1AAB1"/>
              </a:solidFill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70E02DB8-7DF9-4D61-B849-4927B0A5751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rgbClr val="0000C9"/>
                </a:solidFill>
              </a:rPr>
              <a:t>Breakthroughs that change patients’ lives</a:t>
            </a:r>
          </a:p>
        </p:txBody>
      </p:sp>
      <p:pic>
        <p:nvPicPr>
          <p:cNvPr id="58" name="Google Shape;53;p7">
            <a:extLst>
              <a:ext uri="{FF2B5EF4-FFF2-40B4-BE49-F238E27FC236}">
                <a16:creationId xmlns:a16="http://schemas.microsoft.com/office/drawing/2014/main" id="{CB49B02A-070A-482A-AACD-303DFF77F18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51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6" y="2368296"/>
            <a:ext cx="5486400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5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055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2957" y="2368296"/>
            <a:ext cx="5486400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2957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eft Two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6" y="2368296"/>
            <a:ext cx="5486400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5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055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2957" y="236829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2957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8AB6F3-8F33-46C5-B8AF-C6C2DBA35DAC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6262957" y="447141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EA1C6BA-0114-4F33-85B2-4176902D0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62957" y="3911906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799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eft One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6" y="236829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5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055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2957" y="2368296"/>
            <a:ext cx="5486400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2957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64FB57-BAFB-4669-B9D9-AAA93D307B4A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056" y="447141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80B37F4-BA1F-4599-9BF4-169E2382E7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055" y="3913632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00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6" y="236829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5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055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2957" y="236829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2957" y="1801368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8F3BDE-5536-412E-9331-650A7E2E8AB3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056" y="447141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66D6BA-4968-4105-B0D7-E7BD687A80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055" y="3914022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0E3D72-4322-4600-80EE-32F1EA906711}"/>
              </a:ext>
            </a:extLst>
          </p:cNvPr>
          <p:cNvSpPr>
            <a:spLocks noGrp="1"/>
          </p:cNvSpPr>
          <p:nvPr>
            <p:ph idx="22"/>
          </p:nvPr>
        </p:nvSpPr>
        <p:spPr bwMode="gray">
          <a:xfrm>
            <a:off x="6262957" y="4471416"/>
            <a:ext cx="5486400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A8F5A1-9096-48CF-8981-DA7C92908D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62957" y="3914022"/>
            <a:ext cx="548640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740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5" y="1801368"/>
            <a:ext cx="11292840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/>
            </a:lvl1pPr>
            <a:lvl2pPr marL="461963" indent="-233363">
              <a:defRPr sz="3200"/>
            </a:lvl2pPr>
            <a:lvl3pPr marL="738188" indent="-225425"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0451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ld Statement Blue">
    <p:bg>
      <p:bgPr>
        <a:solidFill>
          <a:srgbClr val="00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8055" y="1801368"/>
            <a:ext cx="11292840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>
                <a:solidFill>
                  <a:schemeClr val="bg1"/>
                </a:solidFill>
              </a:defRPr>
            </a:lvl1pPr>
            <a:lvl2pPr marL="461963" indent="-233363">
              <a:defRPr sz="3200">
                <a:solidFill>
                  <a:schemeClr val="bg1"/>
                </a:solidFill>
              </a:defRPr>
            </a:lvl2pPr>
            <a:lvl3pPr marL="738188" indent="-225425"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oogle Shape;311;p30">
            <a:extLst>
              <a:ext uri="{FF2B5EF4-FFF2-40B4-BE49-F238E27FC236}">
                <a16:creationId xmlns:a16="http://schemas.microsoft.com/office/drawing/2014/main" id="{90C4AA53-0CE6-42BF-A73D-4ABB5CCDDA5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6" b="1866"/>
          <a:stretch/>
        </p:blipFill>
        <p:spPr bwMode="inv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F9877C-A82F-4B6B-BD9C-066CF647CE7A}"/>
              </a:ext>
            </a:extLst>
          </p:cNvPr>
          <p:cNvGrpSpPr/>
          <p:nvPr userDrawn="1"/>
        </p:nvGrpSpPr>
        <p:grpSpPr bwMode="black">
          <a:xfrm>
            <a:off x="446798" y="326296"/>
            <a:ext cx="587631" cy="45600"/>
            <a:chOff x="616542" y="591197"/>
            <a:chExt cx="587631" cy="45600"/>
          </a:xfrm>
          <a:solidFill>
            <a:schemeClr val="bg1"/>
          </a:solidFill>
        </p:grpSpPr>
        <p:sp>
          <p:nvSpPr>
            <p:cNvPr id="6" name="Google Shape;17;p2">
              <a:extLst>
                <a:ext uri="{FF2B5EF4-FFF2-40B4-BE49-F238E27FC236}">
                  <a16:creationId xmlns:a16="http://schemas.microsoft.com/office/drawing/2014/main" id="{E37A9FAD-22CF-483D-BFEE-A660FD0A10AC}"/>
                </a:ext>
              </a:extLst>
            </p:cNvPr>
            <p:cNvSpPr/>
            <p:nvPr userDrawn="1"/>
          </p:nvSpPr>
          <p:spPr bwMode="black">
            <a:xfrm>
              <a:off x="616542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7" name="Google Shape;18;p2">
              <a:extLst>
                <a:ext uri="{FF2B5EF4-FFF2-40B4-BE49-F238E27FC236}">
                  <a16:creationId xmlns:a16="http://schemas.microsoft.com/office/drawing/2014/main" id="{03F89CAE-CCC7-471C-BADA-2585024AD7C1}"/>
                </a:ext>
              </a:extLst>
            </p:cNvPr>
            <p:cNvSpPr/>
            <p:nvPr userDrawn="1"/>
          </p:nvSpPr>
          <p:spPr bwMode="black">
            <a:xfrm>
              <a:off x="910250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04B2BB-C8F1-419C-B295-DA30917AB8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chemeClr val="bg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00AEBF66-5FB7-44F3-9514-9E7517B063CF}"/>
              </a:ext>
            </a:extLst>
          </p:cNvPr>
          <p:cNvSpPr txBox="1"/>
          <p:nvPr userDrawn="1"/>
        </p:nvSpPr>
        <p:spPr bwMode="auto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bg1"/>
                </a:solidFill>
              </a:rPr>
              <a:t>Confidential</a:t>
            </a:r>
            <a:endParaRPr sz="800" b="1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D3DC3BA-3E54-47E4-A501-F4F0AEBBDF3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chemeClr val="bg1"/>
                </a:solidFill>
              </a:rPr>
              <a:t>Business Group</a:t>
            </a:r>
            <a:r>
              <a:rPr lang="en-US" sz="800" b="0">
                <a:solidFill>
                  <a:schemeClr val="bg1"/>
                </a:solidFill>
              </a:rPr>
              <a:t>  Business Subgroup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824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71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D02D0F-5A6C-6A49-9446-D4F07CCC5CC2}"/>
              </a:ext>
            </a:extLst>
          </p:cNvPr>
          <p:cNvSpPr/>
          <p:nvPr userDrawn="1"/>
        </p:nvSpPr>
        <p:spPr bwMode="gray">
          <a:xfrm>
            <a:off x="92597" y="0"/>
            <a:ext cx="1377388" cy="68290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641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FB0317-9E79-E744-8608-E2ADF9795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59904"/>
            <a:ext cx="12188825" cy="698096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D28899-06F0-5640-B0AA-95C2E19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6316" y="6349177"/>
            <a:ext cx="2742486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EB43EE-CCCF-C547-B122-91A8DCDC76C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19231" y="1268541"/>
            <a:ext cx="11479571" cy="4769402"/>
          </a:xfrm>
        </p:spPr>
        <p:txBody>
          <a:bodyPr/>
          <a:lstStyle>
            <a:lvl1pPr>
              <a:lnSpc>
                <a:spcPct val="100000"/>
              </a:lnSpc>
              <a:defRPr sz="1799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5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3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051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912F7-D185-7742-88A1-1B832D4B4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221" y="427888"/>
            <a:ext cx="11479567" cy="607285"/>
          </a:xfrm>
        </p:spPr>
        <p:txBody>
          <a:bodyPr anchor="t">
            <a:noAutofit/>
          </a:bodyPr>
          <a:lstStyle>
            <a:lvl1pPr algn="l">
              <a:defRPr sz="3999" b="1" i="0">
                <a:solidFill>
                  <a:srgbClr val="1E19BB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66198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EDF581-674C-417A-9096-A976C644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059A8-1CE5-4E5D-829B-BC558F43DE89}" type="datetimeFigureOut">
              <a:rPr lang="pt-BR" smtClean="0"/>
              <a:t>14/04/2023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5A1C2B-606A-4151-8BAE-6D45CEC4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1B3D57-793F-4D9B-A6DC-EFCBB607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FE37-81CB-4BEC-843D-7DCD4D0450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07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 descr="A picture containing accessory, umbrella, sunglasses, spectacles&#10;&#10;Description automatically generated">
            <a:extLst>
              <a:ext uri="{FF2B5EF4-FFF2-40B4-BE49-F238E27FC236}">
                <a16:creationId xmlns:a16="http://schemas.microsoft.com/office/drawing/2014/main" id="{2DC16F02-BAF4-4EBA-B856-EE0B01A67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056" y="4215384"/>
            <a:ext cx="4233672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056" y="2560320"/>
            <a:ext cx="4233672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0" y="6216149"/>
            <a:ext cx="12188825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1AAB1"/>
                </a:solidFill>
              </a:rPr>
              <a:t>Confidential</a:t>
            </a:r>
            <a:endParaRPr sz="800" b="1">
              <a:solidFill>
                <a:srgbClr val="A1AAB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73288A9-E236-4EC3-9C85-F698E18DFB6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rgbClr val="0000C9"/>
                </a:solidFill>
              </a:rPr>
              <a:t>Breakthroughs that change patients’ lives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63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E72C702-D14D-1142-B7DE-2A6583302F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95100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E72C702-D14D-1142-B7DE-2A6583302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0928C6C-300E-D048-B385-94FE7B1F094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056" y="2062493"/>
            <a:ext cx="4233672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056" y="407429"/>
            <a:ext cx="4233672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0" y="6216149"/>
            <a:ext cx="12188825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1AAB1"/>
                </a:solidFill>
              </a:rPr>
              <a:t>Confidential</a:t>
            </a:r>
            <a:endParaRPr sz="800" b="1">
              <a:solidFill>
                <a:srgbClr val="A1AAB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73288A9-E236-4EC3-9C85-F698E18DFB6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rgbClr val="0000C9"/>
                </a:solidFill>
              </a:rPr>
              <a:t>Breakthroughs that change patients’ lives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121712-CCF8-174F-8D78-1DE2B0E3B51E}"/>
              </a:ext>
            </a:extLst>
          </p:cNvPr>
          <p:cNvSpPr/>
          <p:nvPr userDrawn="1"/>
        </p:nvSpPr>
        <p:spPr bwMode="gray">
          <a:xfrm>
            <a:off x="10521387" y="208344"/>
            <a:ext cx="1218249" cy="821803"/>
          </a:xfrm>
          <a:prstGeom prst="rect">
            <a:avLst/>
          </a:prstGeom>
          <a:solidFill>
            <a:srgbClr val="EFEFF3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21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D4CEC-D3FA-4F47-A8B9-8B53EE69C4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611389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D4CEC-D3FA-4F47-A8B9-8B53EE69C4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E307309-FA10-204E-A689-0E82820771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056" y="4602374"/>
            <a:ext cx="4233672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056" y="2947310"/>
            <a:ext cx="4233672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 userDrawn="1"/>
        </p:nvSpPr>
        <p:spPr bwMode="gray">
          <a:xfrm>
            <a:off x="0" y="6216149"/>
            <a:ext cx="12188825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BE63A6E2-6A45-48C5-AAB5-635C131502E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2" name="Google Shape;52;p7">
            <a:extLst>
              <a:ext uri="{FF2B5EF4-FFF2-40B4-BE49-F238E27FC236}">
                <a16:creationId xmlns:a16="http://schemas.microsoft.com/office/drawing/2014/main" id="{D17E9775-5F61-47C4-BE37-0F43B8E05FC5}"/>
              </a:ext>
            </a:extLst>
          </p:cNvPr>
          <p:cNvSpPr txBox="1"/>
          <p:nvPr userDrawn="1"/>
        </p:nvSpPr>
        <p:spPr bwMode="gray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1AAB1"/>
                </a:solidFill>
              </a:rPr>
              <a:t>Confidential</a:t>
            </a:r>
            <a:endParaRPr sz="800" b="1">
              <a:solidFill>
                <a:srgbClr val="A1AAB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73288A9-E236-4EC3-9C85-F698E18DFB6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rgbClr val="0000C9"/>
                </a:solidFill>
              </a:rPr>
              <a:t>Breakthroughs that change patients’ lives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C7053-DD83-4F41-BD5B-7E0FF2350B9E}"/>
              </a:ext>
            </a:extLst>
          </p:cNvPr>
          <p:cNvSpPr/>
          <p:nvPr userDrawn="1"/>
        </p:nvSpPr>
        <p:spPr bwMode="gray">
          <a:xfrm>
            <a:off x="10776030" y="138896"/>
            <a:ext cx="1273216" cy="787079"/>
          </a:xfrm>
          <a:prstGeom prst="rect">
            <a:avLst/>
          </a:prstGeom>
          <a:solidFill>
            <a:srgbClr val="EFEFF2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b="1">
              <a:solidFill>
                <a:schemeClr val="accent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99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841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6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26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5" y="1801368"/>
            <a:ext cx="11292840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6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882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5" y="1801368"/>
            <a:ext cx="11292840" cy="3950208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571500" indent="-169863">
              <a:defRPr/>
            </a:lvl2pPr>
            <a:lvl3pPr marL="742950" indent="-171450">
              <a:defRPr/>
            </a:lvl3pPr>
            <a:lvl4pPr marL="971550" indent="-171450">
              <a:defRPr/>
            </a:lvl4pPr>
            <a:lvl5pPr marL="1171575" indent="-1428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6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48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055" y="2368296"/>
            <a:ext cx="11291583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055" y="5806440"/>
            <a:ext cx="11292840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055" y="1307592"/>
            <a:ext cx="11292840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055" y="1801368"/>
            <a:ext cx="11292840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80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F0E9F59-B672-D24D-A8F8-9D2680D5B8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0618203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7772400" imgH="10058400" progId="TCLayout.ActiveDocument.1">
                  <p:embed/>
                </p:oleObj>
              </mc:Choice>
              <mc:Fallback>
                <p:oleObj name="think-cell Slide" r:id="rId2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F0E9F59-B672-D24D-A8F8-9D2680D5B8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446796" y="1801368"/>
            <a:ext cx="11292840" cy="395020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gray">
          <a:xfrm>
            <a:off x="446798" y="484632"/>
            <a:ext cx="11292840" cy="85039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DB309-1BC3-452B-AA12-02F70E3CF3C4}"/>
              </a:ext>
            </a:extLst>
          </p:cNvPr>
          <p:cNvGrpSpPr/>
          <p:nvPr userDrawn="1"/>
        </p:nvGrpSpPr>
        <p:grpSpPr bwMode="gray">
          <a:xfrm>
            <a:off x="446798" y="326296"/>
            <a:ext cx="587631" cy="45600"/>
            <a:chOff x="616542" y="591197"/>
            <a:chExt cx="587631" cy="45600"/>
          </a:xfrm>
        </p:grpSpPr>
        <p:sp>
          <p:nvSpPr>
            <p:cNvPr id="13" name="Google Shape;17;p2">
              <a:extLst>
                <a:ext uri="{FF2B5EF4-FFF2-40B4-BE49-F238E27FC236}">
                  <a16:creationId xmlns:a16="http://schemas.microsoft.com/office/drawing/2014/main" id="{C75766B0-97F2-444A-9E42-E0CBE795461F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05F9DAF3-DD76-41B5-93EF-0334C2738E2C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F9F93DF4-D19B-46BE-B88F-8BB1DA82CA3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7" b="787"/>
          <a:stretch/>
        </p:blipFill>
        <p:spPr bwMode="gray">
          <a:xfrm>
            <a:off x="446798" y="6346662"/>
            <a:ext cx="914400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6C14D5-25B9-40A9-A7B3-25F17FEDDC3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463338" y="6303596"/>
            <a:ext cx="276298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‹nº›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5" name="Google Shape;52;p7">
            <a:extLst>
              <a:ext uri="{FF2B5EF4-FFF2-40B4-BE49-F238E27FC236}">
                <a16:creationId xmlns:a16="http://schemas.microsoft.com/office/drawing/2014/main" id="{32B9580A-B465-4E15-BAF0-0919554158DC}"/>
              </a:ext>
            </a:extLst>
          </p:cNvPr>
          <p:cNvSpPr txBox="1"/>
          <p:nvPr userDrawn="1"/>
        </p:nvSpPr>
        <p:spPr bwMode="gray">
          <a:xfrm>
            <a:off x="6094412" y="6303596"/>
            <a:ext cx="5347496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A1AAB1"/>
                </a:solidFill>
              </a:rPr>
              <a:t>Confidential</a:t>
            </a:r>
            <a:endParaRPr sz="800" b="1">
              <a:solidFill>
                <a:srgbClr val="A1AAB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5B5027-9C8E-4D3E-B630-4D23F5F13B5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728216" y="6303596"/>
            <a:ext cx="4142232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rgbClr val="0000C9"/>
                </a:solidFill>
              </a:rPr>
              <a:t>Business Group</a:t>
            </a:r>
            <a:r>
              <a:rPr lang="en-US" sz="800" b="0">
                <a:solidFill>
                  <a:srgbClr val="0000C9"/>
                </a:solidFill>
              </a:rPr>
              <a:t>  Business Subgroup</a:t>
            </a:r>
          </a:p>
        </p:txBody>
      </p:sp>
    </p:spTree>
    <p:custDataLst>
      <p:tags r:id="rId21"/>
    </p:custDataLst>
    <p:extLst>
      <p:ext uri="{BB962C8B-B14F-4D97-AF65-F5344CB8AC3E}">
        <p14:creationId xmlns:p14="http://schemas.microsoft.com/office/powerpoint/2010/main" val="163367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7" r:id="rId3"/>
    <p:sldLayoutId id="2147483678" r:id="rId4"/>
    <p:sldLayoutId id="2147483654" r:id="rId5"/>
    <p:sldLayoutId id="2147483663" r:id="rId6"/>
    <p:sldLayoutId id="2147483650" r:id="rId7"/>
    <p:sldLayoutId id="2147483666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67" r:id="rId14"/>
    <p:sldLayoutId id="2147483668" r:id="rId15"/>
    <p:sldLayoutId id="2147483676" r:id="rId16"/>
    <p:sldLayoutId id="2147483679" r:id="rId17"/>
    <p:sldLayoutId id="2147483683" r:id="rId18"/>
    <p:sldLayoutId id="2147483684" r:id="rId19"/>
  </p:sldLayoutIdLst>
  <p:txStyles>
    <p:titleStyle>
      <a:lvl1pPr algn="l" defTabSz="914400" rtl="0" eaLnBrk="1" latinLnBrk="0" hangingPunct="1">
        <a:lnSpc>
          <a:spcPct val="85000"/>
        </a:lnSpc>
        <a:spcBef>
          <a:spcPts val="0"/>
        </a:spcBef>
        <a:buNone/>
        <a:defRPr lang="en-US" sz="27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000"/>
        </a:spcBef>
        <a:buClrTx/>
        <a:buSzPct val="100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lnSpc>
          <a:spcPct val="90000"/>
        </a:lnSpc>
        <a:spcBef>
          <a:spcPts val="2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9025" indent="-114300" algn="l" defTabSz="914400" rtl="0" eaLnBrk="1" latinLnBrk="0" hangingPunct="1">
        <a:lnSpc>
          <a:spcPct val="90000"/>
        </a:lnSpc>
        <a:spcBef>
          <a:spcPts val="1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22065-205E-4278-9D95-25BB22411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Engajamento das campanhas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6B0D25-BFE4-486C-AE21-8204A7022C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/>
              <a:t>Avaliação OKR</a:t>
            </a:r>
          </a:p>
        </p:txBody>
      </p:sp>
    </p:spTree>
    <p:extLst>
      <p:ext uri="{BB962C8B-B14F-4D97-AF65-F5344CB8AC3E}">
        <p14:creationId xmlns:p14="http://schemas.microsoft.com/office/powerpoint/2010/main" val="62584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EE0AA-F2D5-4D78-82FC-1B975711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explorar em 2023?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FE8DA-F94D-44E2-800B-83D5FC60B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96" y="1187777"/>
            <a:ext cx="7801658" cy="5272657"/>
          </a:xfrm>
        </p:spPr>
        <p:txBody>
          <a:bodyPr/>
          <a:lstStyle/>
          <a:p>
            <a:r>
              <a:rPr lang="pt-BR" dirty="0"/>
              <a:t>Formatos animados de conteúdos, como vídeos e </a:t>
            </a:r>
            <a:r>
              <a:rPr lang="pt-BR" dirty="0" err="1"/>
              <a:t>motions</a:t>
            </a:r>
            <a:r>
              <a:rPr lang="pt-BR" dirty="0"/>
              <a:t>. O </a:t>
            </a:r>
            <a:r>
              <a:rPr lang="pt-BR" b="1" dirty="0"/>
              <a:t>YouTube </a:t>
            </a:r>
            <a:r>
              <a:rPr lang="pt-BR" dirty="0"/>
              <a:t>continua sendo a rede mais acessada no Brasil, com 138MM de usuários, só perdendo para o </a:t>
            </a:r>
            <a:r>
              <a:rPr lang="pt-BR" dirty="0" err="1"/>
              <a:t>Whatsapp</a:t>
            </a:r>
            <a:r>
              <a:rPr lang="pt-BR" dirty="0"/>
              <a:t>. Instagram, Facebook e TikTok seguem na sequência da lista das mais usadas.</a:t>
            </a:r>
          </a:p>
          <a:p>
            <a:r>
              <a:rPr lang="pt-BR" b="1" dirty="0"/>
              <a:t>TikTok </a:t>
            </a:r>
            <a:r>
              <a:rPr lang="pt-BR" dirty="0"/>
              <a:t>é uma rede a ser bastante explorada para aumentar o alcance das mensagens entre o público mais jovem. Baixo investimento e forte alcance. Brasil é o 3º país que mais utiliza a rede.</a:t>
            </a:r>
          </a:p>
          <a:p>
            <a:r>
              <a:rPr lang="pt-BR" b="1" dirty="0"/>
              <a:t>Facebook </a:t>
            </a:r>
            <a:r>
              <a:rPr lang="pt-BR" dirty="0"/>
              <a:t>ainda é uma mídia importante para campanhas de mídia paga. No Brasil é a 4ª mais utilizada, mas continua em primeiro lugar a nível global, com 2,9 bilhões de usuários ativos/mês.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9F536B-4579-441D-8A31-CE9515BE0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0" r="47980"/>
          <a:stretch/>
        </p:blipFill>
        <p:spPr>
          <a:xfrm>
            <a:off x="8704386" y="1426662"/>
            <a:ext cx="2567857" cy="37425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628ECD-6996-47E4-B7A5-9790B90F79C1}"/>
              </a:ext>
            </a:extLst>
          </p:cNvPr>
          <p:cNvSpPr txBox="1"/>
          <p:nvPr/>
        </p:nvSpPr>
        <p:spPr bwMode="gray">
          <a:xfrm>
            <a:off x="8704386" y="850192"/>
            <a:ext cx="2579320" cy="576470"/>
          </a:xfrm>
          <a:prstGeom prst="rect">
            <a:avLst/>
          </a:prstGeom>
          <a:solidFill>
            <a:srgbClr val="0095FF"/>
          </a:solidFill>
          <a:ln>
            <a:solidFill>
              <a:srgbClr val="0095FF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 b="1">
                <a:solidFill>
                  <a:schemeClr val="bg1"/>
                </a:solidFill>
              </a:rPr>
              <a:t>Redes Sociais mais acessadas no Brasil</a:t>
            </a:r>
          </a:p>
        </p:txBody>
      </p:sp>
    </p:spTree>
    <p:extLst>
      <p:ext uri="{BB962C8B-B14F-4D97-AF65-F5344CB8AC3E}">
        <p14:creationId xmlns:p14="http://schemas.microsoft.com/office/powerpoint/2010/main" val="24435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0EBEBB-D2FD-4DF7-A9E2-EC560FD7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Obrigado(a)!</a:t>
            </a:r>
          </a:p>
        </p:txBody>
      </p:sp>
    </p:spTree>
    <p:extLst>
      <p:ext uri="{BB962C8B-B14F-4D97-AF65-F5344CB8AC3E}">
        <p14:creationId xmlns:p14="http://schemas.microsoft.com/office/powerpoint/2010/main" val="186248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AEA64A2-0F7B-47C4-8B10-C6D12A6B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o objetivo da campanha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ACB6EFFF-9EAE-4923-A4A2-EE36397B6A9E}"/>
              </a:ext>
            </a:extLst>
          </p:cNvPr>
          <p:cNvSpPr/>
          <p:nvPr/>
        </p:nvSpPr>
        <p:spPr bwMode="gray">
          <a:xfrm>
            <a:off x="448386" y="1591496"/>
            <a:ext cx="3395399" cy="39363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R" sz="1100"/>
          </a:p>
        </p:txBody>
      </p:sp>
      <p:sp>
        <p:nvSpPr>
          <p:cNvPr id="48" name="Oval 8">
            <a:extLst>
              <a:ext uri="{FF2B5EF4-FFF2-40B4-BE49-F238E27FC236}">
                <a16:creationId xmlns:a16="http://schemas.microsoft.com/office/drawing/2014/main" id="{065F4C79-467D-4B91-B6CA-1234B21DDBE3}"/>
              </a:ext>
            </a:extLst>
          </p:cNvPr>
          <p:cNvSpPr/>
          <p:nvPr/>
        </p:nvSpPr>
        <p:spPr bwMode="gray">
          <a:xfrm>
            <a:off x="1760582" y="1886816"/>
            <a:ext cx="771007" cy="771007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087724A9-53B9-4A88-8616-7E36CA84BCB3}"/>
              </a:ext>
            </a:extLst>
          </p:cNvPr>
          <p:cNvSpPr/>
          <p:nvPr/>
        </p:nvSpPr>
        <p:spPr>
          <a:xfrm>
            <a:off x="448386" y="2726055"/>
            <a:ext cx="3395399" cy="192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</a:rPr>
              <a:t>OBJETIVO | OKR</a:t>
            </a:r>
          </a:p>
          <a:p>
            <a:pPr algn="ctr"/>
            <a:endParaRPr lang="pt-B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</a:rPr>
              <a:t>No início do </a:t>
            </a:r>
            <a:r>
              <a:rPr lang="pt-BR" sz="1500" dirty="0" err="1">
                <a:solidFill>
                  <a:schemeClr val="bg1"/>
                </a:solidFill>
              </a:rPr>
              <a:t>quarter</a:t>
            </a:r>
            <a:r>
              <a:rPr lang="pt-BR" sz="1500" dirty="0">
                <a:solidFill>
                  <a:schemeClr val="bg1"/>
                </a:solidFill>
              </a:rPr>
              <a:t> 3, definimos como meta incrementar em 20% os engajamentos das nossas campanhas na Pfizer</a:t>
            </a:r>
          </a:p>
        </p:txBody>
      </p:sp>
      <p:pic>
        <p:nvPicPr>
          <p:cNvPr id="50" name="Graphic 39">
            <a:extLst>
              <a:ext uri="{FF2B5EF4-FFF2-40B4-BE49-F238E27FC236}">
                <a16:creationId xmlns:a16="http://schemas.microsoft.com/office/drawing/2014/main" id="{A287BB26-BAF8-4883-A73D-F309DA9A8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9380" y="2002611"/>
            <a:ext cx="504000" cy="504000"/>
          </a:xfrm>
          <a:prstGeom prst="rect">
            <a:avLst/>
          </a:prstGeom>
        </p:spPr>
      </p:pic>
      <p:sp>
        <p:nvSpPr>
          <p:cNvPr id="52" name="Rectangle 6">
            <a:extLst>
              <a:ext uri="{FF2B5EF4-FFF2-40B4-BE49-F238E27FC236}">
                <a16:creationId xmlns:a16="http://schemas.microsoft.com/office/drawing/2014/main" id="{2D2D1748-B048-479C-98C1-33C13C3FC351}"/>
              </a:ext>
            </a:extLst>
          </p:cNvPr>
          <p:cNvSpPr/>
          <p:nvPr/>
        </p:nvSpPr>
        <p:spPr bwMode="gray">
          <a:xfrm>
            <a:off x="4397107" y="1591496"/>
            <a:ext cx="3395399" cy="39363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R" sz="1100"/>
          </a:p>
        </p:txBody>
      </p:sp>
      <p:sp>
        <p:nvSpPr>
          <p:cNvPr id="53" name="Oval 9">
            <a:extLst>
              <a:ext uri="{FF2B5EF4-FFF2-40B4-BE49-F238E27FC236}">
                <a16:creationId xmlns:a16="http://schemas.microsoft.com/office/drawing/2014/main" id="{F170E4B7-6CE3-41DE-B2C4-A034855D9300}"/>
              </a:ext>
            </a:extLst>
          </p:cNvPr>
          <p:cNvSpPr/>
          <p:nvPr/>
        </p:nvSpPr>
        <p:spPr bwMode="gray">
          <a:xfrm>
            <a:off x="5709305" y="1701754"/>
            <a:ext cx="771007" cy="771007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4" name="Rectangle 26">
            <a:extLst>
              <a:ext uri="{FF2B5EF4-FFF2-40B4-BE49-F238E27FC236}">
                <a16:creationId xmlns:a16="http://schemas.microsoft.com/office/drawing/2014/main" id="{2F2C1A12-2A33-426A-AC56-27741F0BA5E7}"/>
              </a:ext>
            </a:extLst>
          </p:cNvPr>
          <p:cNvSpPr/>
          <p:nvPr/>
        </p:nvSpPr>
        <p:spPr>
          <a:xfrm>
            <a:off x="4620687" y="2773223"/>
            <a:ext cx="2948240" cy="2204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</a:rPr>
              <a:t>MONITORAMENTO CONSTANTE</a:t>
            </a:r>
          </a:p>
          <a:p>
            <a:pPr algn="ctr"/>
            <a:endParaRPr lang="pt-B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</a:rPr>
              <a:t>Os resultados passaram a ser monitorados semanalmente com o objetivo de aprendizados e melhorias contínuas</a:t>
            </a:r>
          </a:p>
        </p:txBody>
      </p:sp>
      <p:pic>
        <p:nvPicPr>
          <p:cNvPr id="56" name="Graphic 41">
            <a:extLst>
              <a:ext uri="{FF2B5EF4-FFF2-40B4-BE49-F238E27FC236}">
                <a16:creationId xmlns:a16="http://schemas.microsoft.com/office/drawing/2014/main" id="{7B6616BA-D177-4695-8BD1-42C2507A1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0093" y="1793562"/>
            <a:ext cx="540000" cy="540000"/>
          </a:xfrm>
          <a:prstGeom prst="rect">
            <a:avLst/>
          </a:prstGeom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id="{EE4C0C8A-BB07-4BF2-AFDC-DC8CE3A27983}"/>
              </a:ext>
            </a:extLst>
          </p:cNvPr>
          <p:cNvSpPr/>
          <p:nvPr/>
        </p:nvSpPr>
        <p:spPr bwMode="gray">
          <a:xfrm>
            <a:off x="8345829" y="1591496"/>
            <a:ext cx="3395399" cy="3936333"/>
          </a:xfrm>
          <a:prstGeom prst="rect">
            <a:avLst/>
          </a:prstGeom>
          <a:solidFill>
            <a:srgbClr val="0095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BR" sz="1467"/>
          </a:p>
        </p:txBody>
      </p:sp>
      <p:sp>
        <p:nvSpPr>
          <p:cNvPr id="58" name="Oval 10">
            <a:extLst>
              <a:ext uri="{FF2B5EF4-FFF2-40B4-BE49-F238E27FC236}">
                <a16:creationId xmlns:a16="http://schemas.microsoft.com/office/drawing/2014/main" id="{6ED822E5-87A8-4E4A-8AFF-500E3B355B53}"/>
              </a:ext>
            </a:extLst>
          </p:cNvPr>
          <p:cNvSpPr/>
          <p:nvPr/>
        </p:nvSpPr>
        <p:spPr bwMode="gray">
          <a:xfrm>
            <a:off x="9658026" y="1701754"/>
            <a:ext cx="771007" cy="771007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BR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9" name="Rectangle 27">
            <a:extLst>
              <a:ext uri="{FF2B5EF4-FFF2-40B4-BE49-F238E27FC236}">
                <a16:creationId xmlns:a16="http://schemas.microsoft.com/office/drawing/2014/main" id="{A0F09DDD-BA1D-430B-9DD4-3C76CC31A456}"/>
              </a:ext>
            </a:extLst>
          </p:cNvPr>
          <p:cNvSpPr/>
          <p:nvPr/>
        </p:nvSpPr>
        <p:spPr>
          <a:xfrm>
            <a:off x="8569407" y="2773223"/>
            <a:ext cx="2948240" cy="2365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</a:rPr>
              <a:t>OPORTUNIDADES</a:t>
            </a:r>
          </a:p>
          <a:p>
            <a:pPr algn="ctr">
              <a:lnSpc>
                <a:spcPct val="150000"/>
              </a:lnSpc>
            </a:pPr>
            <a:endParaRPr lang="pt-BR" sz="1333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</a:rPr>
              <a:t>Medir para entender!</a:t>
            </a:r>
          </a:p>
          <a:p>
            <a:pPr algn="ctr">
              <a:lnSpc>
                <a:spcPct val="150000"/>
              </a:lnSpc>
            </a:pPr>
            <a:r>
              <a:rPr lang="pt-BR" sz="1500" dirty="0">
                <a:solidFill>
                  <a:schemeClr val="bg1"/>
                </a:solidFill>
              </a:rPr>
              <a:t>Com base nos resultados e lições aprendidas podemos identificar melhores práticas para as campanhas futuras</a:t>
            </a:r>
          </a:p>
        </p:txBody>
      </p:sp>
      <p:pic>
        <p:nvPicPr>
          <p:cNvPr id="61" name="Graphic 110">
            <a:extLst>
              <a:ext uri="{FF2B5EF4-FFF2-40B4-BE49-F238E27FC236}">
                <a16:creationId xmlns:a16="http://schemas.microsoft.com/office/drawing/2014/main" id="{EBBE6D4D-4C3B-4E1A-BB69-924802FC4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2901" y="1801099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3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18">
            <a:extLst>
              <a:ext uri="{FF2B5EF4-FFF2-40B4-BE49-F238E27FC236}">
                <a16:creationId xmlns:a16="http://schemas.microsoft.com/office/drawing/2014/main" id="{742C88A4-3B54-4257-A858-A6B6EEEA5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097733"/>
              </p:ext>
            </p:extLst>
          </p:nvPr>
        </p:nvGraphicFramePr>
        <p:xfrm>
          <a:off x="3239641" y="352694"/>
          <a:ext cx="8527816" cy="4942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405">
                  <a:extLst>
                    <a:ext uri="{9D8B030D-6E8A-4147-A177-3AD203B41FA5}">
                      <a16:colId xmlns:a16="http://schemas.microsoft.com/office/drawing/2014/main" val="55216826"/>
                    </a:ext>
                  </a:extLst>
                </a:gridCol>
                <a:gridCol w="1880565">
                  <a:extLst>
                    <a:ext uri="{9D8B030D-6E8A-4147-A177-3AD203B41FA5}">
                      <a16:colId xmlns:a16="http://schemas.microsoft.com/office/drawing/2014/main" val="1945866654"/>
                    </a:ext>
                  </a:extLst>
                </a:gridCol>
                <a:gridCol w="1322345">
                  <a:extLst>
                    <a:ext uri="{9D8B030D-6E8A-4147-A177-3AD203B41FA5}">
                      <a16:colId xmlns:a16="http://schemas.microsoft.com/office/drawing/2014/main" val="285683854"/>
                    </a:ext>
                  </a:extLst>
                </a:gridCol>
                <a:gridCol w="1312731">
                  <a:extLst>
                    <a:ext uri="{9D8B030D-6E8A-4147-A177-3AD203B41FA5}">
                      <a16:colId xmlns:a16="http://schemas.microsoft.com/office/drawing/2014/main" val="3388850336"/>
                    </a:ext>
                  </a:extLst>
                </a:gridCol>
                <a:gridCol w="1233256">
                  <a:extLst>
                    <a:ext uri="{9D8B030D-6E8A-4147-A177-3AD203B41FA5}">
                      <a16:colId xmlns:a16="http://schemas.microsoft.com/office/drawing/2014/main" val="40349152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168098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pt-BR" sz="1400" b="0" noProof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Investimento (Impulsionamento)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Importância Investimento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Engajamento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Importância Engajamento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Custo por engajamento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35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Março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R$ 12.478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126.924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0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Abril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R$ 106.642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1.836.099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37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R$ 411.744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3.196.522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39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Q2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	R$ 530.864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5.159.545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R$ 0,10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681318"/>
                  </a:ext>
                </a:extLst>
              </a:tr>
              <a:tr h="388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Junho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R$ 307.173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998.240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41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Julho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R$ 256.832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4.388.521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4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Agosto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R$ 196.167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827.737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01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Q3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R$ 760.172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6.214.498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R$ 0,12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59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Setembro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R$ 61.669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1.427.012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1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Outubro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R$ 252.757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9.979.945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dec"/>
                        </a:tabLst>
                        <a:defRPr/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0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Novembro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R$ 135.608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4.663.643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dec"/>
                        </a:tabLst>
                        <a:defRPr/>
                      </a:pPr>
                      <a:r>
                        <a:rPr lang="pt-BR" sz="12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R$ 0,03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9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Q4 2022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R$ 450.035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16.070.600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tabLst>
                          <a:tab pos="571500" algn="dec"/>
                        </a:tabLst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dec"/>
                        </a:tabLst>
                        <a:defRPr/>
                      </a:pPr>
                      <a:r>
                        <a:rPr lang="pt-BR" sz="12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R$ 0,03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5058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E63AA133-248E-4568-89D7-DA73656E05D0}"/>
              </a:ext>
            </a:extLst>
          </p:cNvPr>
          <p:cNvSpPr txBox="1"/>
          <p:nvPr/>
        </p:nvSpPr>
        <p:spPr bwMode="gray">
          <a:xfrm>
            <a:off x="5290460" y="5443979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+43%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0CAE6D-D17C-4E13-81ED-A2FF783BE2B6}"/>
              </a:ext>
            </a:extLst>
          </p:cNvPr>
          <p:cNvSpPr txBox="1"/>
          <p:nvPr/>
        </p:nvSpPr>
        <p:spPr bwMode="gray">
          <a:xfrm>
            <a:off x="1976898" y="5680452"/>
            <a:ext cx="1262743" cy="293915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Variação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EDF4928-2390-4749-8F0E-8A7974DF21B3}"/>
              </a:ext>
            </a:extLst>
          </p:cNvPr>
          <p:cNvSpPr txBox="1"/>
          <p:nvPr/>
        </p:nvSpPr>
        <p:spPr bwMode="gray">
          <a:xfrm>
            <a:off x="5290461" y="5982059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-41%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2137A6-599E-4A12-A4BD-5E5E0CBC0668}"/>
              </a:ext>
            </a:extLst>
          </p:cNvPr>
          <p:cNvSpPr txBox="1"/>
          <p:nvPr/>
        </p:nvSpPr>
        <p:spPr bwMode="gray">
          <a:xfrm>
            <a:off x="7957463" y="5982059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+159%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D4FAAF-DCDD-4BD3-A8B9-6574975931CA}"/>
              </a:ext>
            </a:extLst>
          </p:cNvPr>
          <p:cNvSpPr txBox="1"/>
          <p:nvPr/>
        </p:nvSpPr>
        <p:spPr bwMode="gray">
          <a:xfrm>
            <a:off x="10504714" y="5982059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-77%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B0FFB0-08BF-493B-A26E-D0CB997A629F}"/>
              </a:ext>
            </a:extLst>
          </p:cNvPr>
          <p:cNvSpPr txBox="1"/>
          <p:nvPr/>
        </p:nvSpPr>
        <p:spPr bwMode="gray">
          <a:xfrm>
            <a:off x="7957463" y="5449782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+20%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C91BC2-5F96-4B3B-9203-D1BC0946411C}"/>
              </a:ext>
            </a:extLst>
          </p:cNvPr>
          <p:cNvSpPr txBox="1"/>
          <p:nvPr/>
        </p:nvSpPr>
        <p:spPr bwMode="gray">
          <a:xfrm>
            <a:off x="10504714" y="5449782"/>
            <a:ext cx="1262743" cy="293915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+19%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8837D67-838A-4A3F-9B47-5CFC8FC1A143}"/>
              </a:ext>
            </a:extLst>
          </p:cNvPr>
          <p:cNvSpPr txBox="1"/>
          <p:nvPr/>
        </p:nvSpPr>
        <p:spPr bwMode="gray">
          <a:xfrm>
            <a:off x="3255969" y="5449782"/>
            <a:ext cx="1262743" cy="293915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Q3 x Q2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356F18-8384-44CE-83D5-AF7EB09DB129}"/>
              </a:ext>
            </a:extLst>
          </p:cNvPr>
          <p:cNvSpPr txBox="1"/>
          <p:nvPr/>
        </p:nvSpPr>
        <p:spPr bwMode="gray">
          <a:xfrm>
            <a:off x="3255969" y="5974726"/>
            <a:ext cx="1262743" cy="293915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200" b="1"/>
              <a:t>Q4 x Q3</a:t>
            </a:r>
          </a:p>
        </p:txBody>
      </p:sp>
      <p:sp>
        <p:nvSpPr>
          <p:cNvPr id="17" name="Título 3">
            <a:extLst>
              <a:ext uri="{FF2B5EF4-FFF2-40B4-BE49-F238E27FC236}">
                <a16:creationId xmlns:a16="http://schemas.microsoft.com/office/drawing/2014/main" id="{E827F794-4766-4D5C-8307-687D2A4E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98" y="484632"/>
            <a:ext cx="2557659" cy="4631654"/>
          </a:xfrm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pt-BR" sz="2400"/>
              <a:t>OKR definido foi alcançado em Q3 e ultrapassado em Q4! </a:t>
            </a:r>
            <a:br>
              <a:rPr lang="pt-BR" sz="2400"/>
            </a:br>
            <a:br>
              <a:rPr lang="pt-BR" sz="2400"/>
            </a:br>
            <a:r>
              <a:rPr lang="pt-BR" sz="1600" b="1">
                <a:solidFill>
                  <a:srgbClr val="0000C9"/>
                </a:solidFill>
              </a:rPr>
              <a:t>Menor investimento que em outros semestres e mais engajamento!</a:t>
            </a:r>
            <a:endParaRPr lang="pt-BR" sz="2400" b="1">
              <a:solidFill>
                <a:srgbClr val="0000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CFAE5-72C3-492D-8468-0BBEC329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98" y="3003804"/>
            <a:ext cx="11292840" cy="850392"/>
          </a:xfrm>
        </p:spPr>
        <p:txBody>
          <a:bodyPr/>
          <a:lstStyle/>
          <a:p>
            <a:pPr algn="ctr"/>
            <a:r>
              <a:rPr lang="pt-BR"/>
              <a:t>Quais foram os destaques dos últimos 3 meses?</a:t>
            </a:r>
          </a:p>
        </p:txBody>
      </p:sp>
    </p:spTree>
    <p:extLst>
      <p:ext uri="{BB962C8B-B14F-4D97-AF65-F5344CB8AC3E}">
        <p14:creationId xmlns:p14="http://schemas.microsoft.com/office/powerpoint/2010/main" val="177445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05CA684-3B12-47C3-B24E-CA056AD3B030}"/>
              </a:ext>
            </a:extLst>
          </p:cNvPr>
          <p:cNvSpPr txBox="1"/>
          <p:nvPr/>
        </p:nvSpPr>
        <p:spPr bwMode="gray">
          <a:xfrm>
            <a:off x="593514" y="1545770"/>
            <a:ext cx="6743457" cy="2538024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b="1"/>
              <a:t>Informações de Q3/2022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Post: outubro/2022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Investimento: R$ 135.000 (30% do total de investimentos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Engajamento: 5.763.083 (36% do total de engajamentos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Custo por engajamento: R$ 0,02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sz="1600"/>
              <a:t>Importante: se considerarmos o custo dos influenciadores, o custo por engajamento é de 0,24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A1ED1B4-B7F4-4371-96E9-D1EC88ED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DIA NACIONAL DE VACINAÇÃO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6470DA-6ED3-4ABF-9ACB-2249A1FF1103}"/>
              </a:ext>
            </a:extLst>
          </p:cNvPr>
          <p:cNvSpPr txBox="1"/>
          <p:nvPr/>
        </p:nvSpPr>
        <p:spPr bwMode="gray">
          <a:xfrm>
            <a:off x="870858" y="4310743"/>
            <a:ext cx="4383540" cy="1502228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/>
              <a:t>O maior engajamento do trimestre é decorrente desta campanha. Utilização de diversos influenciadores, diferentes segmentos.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 b="1"/>
              <a:t>Quais são os aprendizados?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9FD4654-DBDD-43F6-8C11-721E2F0C27F3}"/>
              </a:ext>
            </a:extLst>
          </p:cNvPr>
          <p:cNvGrpSpPr/>
          <p:nvPr/>
        </p:nvGrpSpPr>
        <p:grpSpPr>
          <a:xfrm>
            <a:off x="7156988" y="2873829"/>
            <a:ext cx="4833022" cy="3701143"/>
            <a:chOff x="7156988" y="2873829"/>
            <a:chExt cx="4833022" cy="370114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F8ED2B3-3309-428A-9E82-5343AAD8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50190" r="64322"/>
            <a:stretch/>
          </p:blipFill>
          <p:spPr>
            <a:xfrm>
              <a:off x="7156988" y="2873829"/>
              <a:ext cx="4833022" cy="3701143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BBDE3DD-31AF-449F-BEC4-CCEDB0878270}"/>
                </a:ext>
              </a:extLst>
            </p:cNvPr>
            <p:cNvSpPr/>
            <p:nvPr/>
          </p:nvSpPr>
          <p:spPr bwMode="gray">
            <a:xfrm>
              <a:off x="7728857" y="3494314"/>
              <a:ext cx="3589110" cy="27720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pt-BR" b="1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9CF1256-8C95-4633-868E-FECECFC8E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8" r="79459" b="7056"/>
          <a:stretch/>
        </p:blipFill>
        <p:spPr>
          <a:xfrm>
            <a:off x="7576461" y="3494314"/>
            <a:ext cx="1739341" cy="265045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2C6A58-34D5-4B82-B666-18EFCED1A3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" t="37457" r="80084" b="7056"/>
          <a:stretch/>
        </p:blipFill>
        <p:spPr>
          <a:xfrm>
            <a:off x="9793968" y="3524949"/>
            <a:ext cx="1654630" cy="2623641"/>
          </a:xfrm>
          <a:prstGeom prst="rect">
            <a:avLst/>
          </a:prstGeom>
        </p:spPr>
      </p:pic>
      <p:pic>
        <p:nvPicPr>
          <p:cNvPr id="11" name="Imagem" descr="Imagem">
            <a:extLst>
              <a:ext uri="{FF2B5EF4-FFF2-40B4-BE49-F238E27FC236}">
                <a16:creationId xmlns:a16="http://schemas.microsoft.com/office/drawing/2014/main" id="{3C0B1BFD-AD6F-400E-BCFF-45F9D4FB10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99" t="76200" r="14356" b="2512"/>
          <a:stretch/>
        </p:blipFill>
        <p:spPr>
          <a:xfrm>
            <a:off x="4581939" y="898837"/>
            <a:ext cx="7353642" cy="11482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520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05CA684-3B12-47C3-B24E-CA056AD3B030}"/>
              </a:ext>
            </a:extLst>
          </p:cNvPr>
          <p:cNvSpPr txBox="1"/>
          <p:nvPr/>
        </p:nvSpPr>
        <p:spPr bwMode="gray">
          <a:xfrm>
            <a:off x="593514" y="1545770"/>
            <a:ext cx="7391400" cy="1894115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b="1"/>
              <a:t>Informações de Q3/2022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Post: Q3/2022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Investimento: R$ 44.649 (10% do total de investimentos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Engajamento: 3.479.074 (22% do total de engajamentos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Custo por engajamento: R$ 0,01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A1ED1B4-B7F4-4371-96E9-D1EC88ED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HISTÓRIAS NÃO ESCRITAS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9FD4654-DBDD-43F6-8C11-721E2F0C27F3}"/>
              </a:ext>
            </a:extLst>
          </p:cNvPr>
          <p:cNvGrpSpPr/>
          <p:nvPr/>
        </p:nvGrpSpPr>
        <p:grpSpPr>
          <a:xfrm>
            <a:off x="7156988" y="2873829"/>
            <a:ext cx="4833022" cy="3701143"/>
            <a:chOff x="7156988" y="2873829"/>
            <a:chExt cx="4833022" cy="370114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F8ED2B3-3309-428A-9E82-5343AAD8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5" t="50190" r="64322"/>
            <a:stretch/>
          </p:blipFill>
          <p:spPr>
            <a:xfrm>
              <a:off x="7156988" y="2873829"/>
              <a:ext cx="4833022" cy="3701143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BBDE3DD-31AF-449F-BEC4-CCEDB0878270}"/>
                </a:ext>
              </a:extLst>
            </p:cNvPr>
            <p:cNvSpPr/>
            <p:nvPr/>
          </p:nvSpPr>
          <p:spPr bwMode="gray">
            <a:xfrm>
              <a:off x="7728857" y="3494314"/>
              <a:ext cx="3589110" cy="27720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pt-BR" b="1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FF8ED2B3-3309-428A-9E82-5343AAD81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8" t="58939" r="34089" b="5497"/>
          <a:stretch/>
        </p:blipFill>
        <p:spPr>
          <a:xfrm>
            <a:off x="7532913" y="3513035"/>
            <a:ext cx="4114801" cy="258210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20EA82-0E2B-43EE-B613-3C1CC74F174D}"/>
              </a:ext>
            </a:extLst>
          </p:cNvPr>
          <p:cNvSpPr txBox="1"/>
          <p:nvPr/>
        </p:nvSpPr>
        <p:spPr bwMode="gray">
          <a:xfrm>
            <a:off x="870858" y="4310743"/>
            <a:ext cx="4383540" cy="1502228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/>
              <a:t>2º maior engajamento do trimestre é decorrente desta campanha. Custo por engajamento abaixo da média.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 b="1"/>
              <a:t>Quais são os aprendizados?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A957C8-0B45-45C6-9287-1464F6F39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95"/>
          <a:stretch/>
        </p:blipFill>
        <p:spPr>
          <a:xfrm>
            <a:off x="7728857" y="500301"/>
            <a:ext cx="4314825" cy="987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0F01FD-3747-4F5E-ABD8-D2BE05170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407" y="1488105"/>
            <a:ext cx="18192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05CA684-3B12-47C3-B24E-CA056AD3B030}"/>
              </a:ext>
            </a:extLst>
          </p:cNvPr>
          <p:cNvSpPr txBox="1"/>
          <p:nvPr/>
        </p:nvSpPr>
        <p:spPr bwMode="gray">
          <a:xfrm>
            <a:off x="593514" y="1545770"/>
            <a:ext cx="7391400" cy="2456315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pt-BR" b="1"/>
              <a:t>Informações de Q3/2022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Post: Outubro/2022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Investimento: R$ 42.929 (10% do total de investimentos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Engajamento: 2.033.426 (13% do total de engajamentos no trimestre)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600"/>
              <a:t>Custo por engajamento: R$ 0,02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1600"/>
              <a:t>Importante: se considerarmos o custo dos influenciadores, o custo por engajamento é de 0,03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160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A1ED1B4-B7F4-4371-96E9-D1EC88ED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COLETIVO PINK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9FD4654-DBDD-43F6-8C11-721E2F0C27F3}"/>
              </a:ext>
            </a:extLst>
          </p:cNvPr>
          <p:cNvGrpSpPr/>
          <p:nvPr/>
        </p:nvGrpSpPr>
        <p:grpSpPr>
          <a:xfrm>
            <a:off x="7156988" y="2873829"/>
            <a:ext cx="4833022" cy="3701143"/>
            <a:chOff x="7156988" y="2873829"/>
            <a:chExt cx="4833022" cy="370114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F8ED2B3-3309-428A-9E82-5343AAD8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5" t="50190" r="64322"/>
            <a:stretch/>
          </p:blipFill>
          <p:spPr>
            <a:xfrm>
              <a:off x="7156988" y="2873829"/>
              <a:ext cx="4833022" cy="3701143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BBDE3DD-31AF-449F-BEC4-CCEDB0878270}"/>
                </a:ext>
              </a:extLst>
            </p:cNvPr>
            <p:cNvSpPr/>
            <p:nvPr/>
          </p:nvSpPr>
          <p:spPr bwMode="gray">
            <a:xfrm>
              <a:off x="7728857" y="3494314"/>
              <a:ext cx="3589110" cy="27720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pt-BR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20EA82-0E2B-43EE-B613-3C1CC74F174D}"/>
              </a:ext>
            </a:extLst>
          </p:cNvPr>
          <p:cNvSpPr txBox="1"/>
          <p:nvPr/>
        </p:nvSpPr>
        <p:spPr bwMode="gray">
          <a:xfrm>
            <a:off x="870858" y="4310743"/>
            <a:ext cx="4383540" cy="1502228"/>
          </a:xfrm>
          <a:prstGeom prst="rect">
            <a:avLst/>
          </a:prstGeom>
          <a:solidFill>
            <a:srgbClr val="FFC000"/>
          </a:solidFill>
        </p:spPr>
        <p:txBody>
          <a:bodyPr wrap="square" lIns="45720" tIns="45720" rIns="4572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/>
              <a:t>3º maior engajamento do trimestre é decorrente desta campanha. Custo por engajamento abaixo da média.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pt-BR" sz="1600" b="1"/>
              <a:t>Quais são os aprendizados?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AEBFC3F-6EC4-4A18-80E9-CEDCB9B86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" t="48012" r="73387" b="7056"/>
          <a:stretch/>
        </p:blipFill>
        <p:spPr>
          <a:xfrm>
            <a:off x="8265949" y="3516086"/>
            <a:ext cx="2721574" cy="26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CFAE5-72C3-492D-8468-0BBEC329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98" y="3003804"/>
            <a:ext cx="11292840" cy="850392"/>
          </a:xfrm>
        </p:spPr>
        <p:txBody>
          <a:bodyPr/>
          <a:lstStyle/>
          <a:p>
            <a:pPr algn="ctr"/>
            <a:r>
              <a:rPr lang="pt-BR" dirty="0"/>
              <a:t>Aprendizados</a:t>
            </a:r>
          </a:p>
        </p:txBody>
      </p:sp>
    </p:spTree>
    <p:extLst>
      <p:ext uri="{BB962C8B-B14F-4D97-AF65-F5344CB8AC3E}">
        <p14:creationId xmlns:p14="http://schemas.microsoft.com/office/powerpoint/2010/main" val="261735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EE0AA-F2D5-4D78-82FC-1B975711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Quais são os aprendizados de 2022?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6FE8DA-F94D-44E2-800B-83D5FC60B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98" y="1473376"/>
            <a:ext cx="11292840" cy="4659067"/>
          </a:xfrm>
        </p:spPr>
        <p:txBody>
          <a:bodyPr/>
          <a:lstStyle/>
          <a:p>
            <a:r>
              <a:rPr lang="pt-BR" dirty="0"/>
              <a:t>Vídeos e formatos animados reforçam aqui novamente o maior potencial destes formatos para o engajamento. </a:t>
            </a:r>
          </a:p>
          <a:p>
            <a:pPr lvl="1"/>
            <a:r>
              <a:rPr lang="pt-BR" dirty="0"/>
              <a:t>Bem como conteúdos que trazem o paciente no centro (gera conexão com o usuário e trazem verdade). Não esquecendo também dos posts que trazem ilustrações e humor, que também estavam entre os destaques do meio do ano.</a:t>
            </a:r>
          </a:p>
          <a:p>
            <a:r>
              <a:rPr lang="pt-BR" dirty="0"/>
              <a:t>Força dos influenciadores – todas as principais campanhas do semestre contaram com um reforço de um time variado de influenciadores digitais </a:t>
            </a:r>
          </a:p>
          <a:p>
            <a:pPr lvl="1"/>
            <a:r>
              <a:rPr lang="pt-BR" dirty="0"/>
              <a:t>Nos posts do Coletivo Pink, ainda tivemos a força de ter uma paciente influenciadora, que conta com bastante leveza sobre sua jornada com a doença</a:t>
            </a:r>
          </a:p>
          <a:p>
            <a:pPr lvl="1"/>
            <a:r>
              <a:rPr lang="pt-BR" dirty="0"/>
              <a:t>Para canais proprietários e campanhas longas, embaixadores trazem mais força à mensagem, por serem autoridades no assunto e por transmitirem com mais naturalidade e autenticidade. 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/>
              <a:t>Carrosséis também são uma boa forma de atiçar a curiosidade e costumam ter uma boa performance em redes sociais. O formato traz bons retornos principalmente para campanhas de cliques e é ótimo para tratar temas mais educativos. </a:t>
            </a:r>
          </a:p>
        </p:txBody>
      </p:sp>
    </p:spTree>
    <p:extLst>
      <p:ext uri="{BB962C8B-B14F-4D97-AF65-F5344CB8AC3E}">
        <p14:creationId xmlns:p14="http://schemas.microsoft.com/office/powerpoint/2010/main" val="3604816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FE2021">
      <a:dk1>
        <a:srgbClr val="000000"/>
      </a:dk1>
      <a:lt1>
        <a:srgbClr val="FFFFFF"/>
      </a:lt1>
      <a:dk2>
        <a:srgbClr val="F49C34"/>
      </a:dk2>
      <a:lt2>
        <a:srgbClr val="F8DF5A"/>
      </a:lt2>
      <a:accent1>
        <a:srgbClr val="0000C9"/>
      </a:accent1>
      <a:accent2>
        <a:srgbClr val="0095FF"/>
      </a:accent2>
      <a:accent3>
        <a:srgbClr val="0DBDBA"/>
      </a:accent3>
      <a:accent4>
        <a:srgbClr val="67BB6E"/>
      </a:accent4>
      <a:accent5>
        <a:srgbClr val="9D73F7"/>
      </a:accent5>
      <a:accent6>
        <a:srgbClr val="D95776"/>
      </a:accent6>
      <a:hlink>
        <a:srgbClr val="0095FF"/>
      </a:hlink>
      <a:folHlink>
        <a:srgbClr val="A1AA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95000"/>
          </a:schemeClr>
        </a:solidFill>
        <a:ln w="2857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29" tIns="45715" rIns="91429" bIns="45715" numCol="1" rtlCol="0" anchor="ctr" anchorCtr="0" compatLnSpc="1">
        <a:prstTxWarp prst="textNoShape">
          <a:avLst/>
        </a:prstTxWarp>
        <a:noAutofit/>
      </a:bodyPr>
      <a:lstStyle>
        <a:defPPr algn="ctr" fontAlgn="base">
          <a:lnSpc>
            <a:spcPct val="90000"/>
          </a:lnSpc>
          <a:spcAft>
            <a:spcPct val="0"/>
          </a:spcAft>
          <a:buClr>
            <a:schemeClr val="accent2"/>
          </a:buClr>
          <a:buSzPct val="90000"/>
          <a:defRPr b="1" dirty="0">
            <a:solidFill>
              <a:schemeClr val="accent1"/>
            </a:solidFill>
            <a:latin typeface="+mj-lt"/>
          </a:defRPr>
        </a:defPPr>
      </a:lstStyle>
    </a:spDef>
    <a:lnDef>
      <a:spPr bwMode="gray">
        <a:noFill/>
        <a:ln w="12700" cap="rnd">
          <a:solidFill>
            <a:schemeClr val="bg1">
              <a:lumMod val="75000"/>
            </a:schemeClr>
          </a:solidFill>
          <a:prstDash val="solid"/>
          <a:round/>
          <a:headEnd/>
          <a:tailEnd/>
        </a:ln>
        <a:effectLst/>
      </a:spPr>
      <a:bodyPr/>
      <a:lstStyle/>
    </a:lnDef>
    <a:txDef>
      <a:spPr bwMode="gray"/>
      <a:bodyPr wrap="square" lIns="45720" tIns="45720" rIns="45720" bIns="45720" rtlCol="0">
        <a:noAutofit/>
      </a:bodyPr>
      <a:lstStyle>
        <a:defPPr marL="171450" indent="-171450" algn="l">
          <a:lnSpc>
            <a:spcPct val="90000"/>
          </a:lnSpc>
          <a:spcBef>
            <a:spcPts val="10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113901_Pfizer PowerPoint Template_Logo_Confidential_16x9_011421_1130am.pptx" id="{89FC0598-B349-48E3-9A8B-72BFBCB98DF8}" vid="{0EBF093D-583F-46B6-8995-C451C08539D8}"/>
    </a:ext>
  </a:extLst>
</a:theme>
</file>

<file path=ppt/theme/theme2.xml><?xml version="1.0" encoding="utf-8"?>
<a:theme xmlns:a="http://schemas.openxmlformats.org/drawingml/2006/main" name="Office Theme">
  <a:themeElements>
    <a:clrScheme name="PFE New Brand 2021">
      <a:dk1>
        <a:srgbClr val="000000"/>
      </a:dk1>
      <a:lt1>
        <a:srgbClr val="FFFFFF"/>
      </a:lt1>
      <a:dk2>
        <a:srgbClr val="F49C34"/>
      </a:dk2>
      <a:lt2>
        <a:srgbClr val="F8DF5A"/>
      </a:lt2>
      <a:accent1>
        <a:srgbClr val="0000C9"/>
      </a:accent1>
      <a:accent2>
        <a:srgbClr val="0095FF"/>
      </a:accent2>
      <a:accent3>
        <a:srgbClr val="0DBDBA"/>
      </a:accent3>
      <a:accent4>
        <a:srgbClr val="67BB6E"/>
      </a:accent4>
      <a:accent5>
        <a:srgbClr val="9D73F7"/>
      </a:accent5>
      <a:accent6>
        <a:srgbClr val="D95776"/>
      </a:accent6>
      <a:hlink>
        <a:srgbClr val="0095FF"/>
      </a:hlink>
      <a:folHlink>
        <a:srgbClr val="A1AA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FE New Brand 2021">
      <a:dk1>
        <a:srgbClr val="000000"/>
      </a:dk1>
      <a:lt1>
        <a:srgbClr val="FFFFFF"/>
      </a:lt1>
      <a:dk2>
        <a:srgbClr val="F49C34"/>
      </a:dk2>
      <a:lt2>
        <a:srgbClr val="F8DF5A"/>
      </a:lt2>
      <a:accent1>
        <a:srgbClr val="0000C9"/>
      </a:accent1>
      <a:accent2>
        <a:srgbClr val="0095FF"/>
      </a:accent2>
      <a:accent3>
        <a:srgbClr val="0DBDBA"/>
      </a:accent3>
      <a:accent4>
        <a:srgbClr val="67BB6E"/>
      </a:accent4>
      <a:accent5>
        <a:srgbClr val="9D73F7"/>
      </a:accent5>
      <a:accent6>
        <a:srgbClr val="D95776"/>
      </a:accent6>
      <a:hlink>
        <a:srgbClr val="0095FF"/>
      </a:hlink>
      <a:folHlink>
        <a:srgbClr val="A1AAB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9630C1ECA1C4AB54EF28C7E332781" ma:contentTypeVersion="8" ma:contentTypeDescription="Create a new document." ma:contentTypeScope="" ma:versionID="5808f23a08fdc269fc686e31c15c8c78">
  <xsd:schema xmlns:xsd="http://www.w3.org/2001/XMLSchema" xmlns:xs="http://www.w3.org/2001/XMLSchema" xmlns:p="http://schemas.microsoft.com/office/2006/metadata/properties" xmlns:ns2="62c7a95b-5fb1-47a0-b633-71ab50f2c7bd" xmlns:ns3="3a26faa0-020a-4043-83ba-e5938c9b4a44" targetNamespace="http://schemas.microsoft.com/office/2006/metadata/properties" ma:root="true" ma:fieldsID="d5d617c0546e9cbc69d08c2a48b28bee" ns2:_="" ns3:_="">
    <xsd:import namespace="62c7a95b-5fb1-47a0-b633-71ab50f2c7bd"/>
    <xsd:import namespace="3a26faa0-020a-4043-83ba-e5938c9b4a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7a95b-5fb1-47a0-b633-71ab50f2c7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26faa0-020a-4043-83ba-e5938c9b4a4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9190B9-B65B-483D-A823-DE9436604058}">
  <ds:schemaRefs>
    <ds:schemaRef ds:uri="3a26faa0-020a-4043-83ba-e5938c9b4a44"/>
    <ds:schemaRef ds:uri="62c7a95b-5fb1-47a0-b633-71ab50f2c7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EBB0EB-44DE-482C-B90F-334C5F20A7A6}">
  <ds:schemaRefs>
    <ds:schemaRef ds:uri="3a26faa0-020a-4043-83ba-e5938c9b4a44"/>
    <ds:schemaRef ds:uri="62c7a95b-5fb1-47a0-b633-71ab50f2c7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C7500FB-C07E-47D9-A8BC-FA39814C65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896</Words>
  <Application>Microsoft Office PowerPoint</Application>
  <PresentationFormat>Personalizar</PresentationFormat>
  <Paragraphs>146</Paragraphs>
  <Slides>11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Arial Narrow</vt:lpstr>
      <vt:lpstr>Office Theme</vt:lpstr>
      <vt:lpstr>think-cell Slide</vt:lpstr>
      <vt:lpstr>Engajamento das campanhas</vt:lpstr>
      <vt:lpstr>Definindo o objetivo da campanha</vt:lpstr>
      <vt:lpstr>OKR definido foi alcançado em Q3 e ultrapassado em Q4!   Menor investimento que em outros semestres e mais engajamento!</vt:lpstr>
      <vt:lpstr>Quais foram os destaques dos últimos 3 meses?</vt:lpstr>
      <vt:lpstr>DIA NACIONAL DE VACINAÇÃO</vt:lpstr>
      <vt:lpstr>HISTÓRIAS NÃO ESCRITAS</vt:lpstr>
      <vt:lpstr>COLETIVO PINK</vt:lpstr>
      <vt:lpstr>Aprendizados</vt:lpstr>
      <vt:lpstr>Quais são os aprendizados de 2022?</vt:lpstr>
      <vt:lpstr>O que explorar em 2023?</vt:lpstr>
      <vt:lpstr>Obrigado(a)!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v365</dc:subject>
  <dc:creator>Franca, Maria Elisa</dc:creator>
  <dc:description>P113901_Pfizer PowerPoint Template _Logo_Confidential_16x9</dc:description>
  <cp:lastModifiedBy>Lage, Miriane</cp:lastModifiedBy>
  <cp:revision>3</cp:revision>
  <cp:lastPrinted>2017-11-29T15:35:51Z</cp:lastPrinted>
  <dcterms:created xsi:type="dcterms:W3CDTF">2021-03-10T17:11:53Z</dcterms:created>
  <dcterms:modified xsi:type="dcterms:W3CDTF">2023-04-14T19:56:54Z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BD1316AA-ADAB-409D-BAE3-6BC0F6AF696D</vt:lpwstr>
  </property>
  <property fmtid="{D5CDD505-2E9C-101B-9397-08002B2CF9AE}" pid="3" name="ArticulatePath">
    <vt:lpwstr>Template-Template_v2007-10_2Dcharts_FLAT BOX_111213_445pm</vt:lpwstr>
  </property>
  <property fmtid="{D5CDD505-2E9C-101B-9397-08002B2CF9AE}" pid="4" name="ContentTypeId">
    <vt:lpwstr>0x010100DF29630C1ECA1C4AB54EF28C7E332781</vt:lpwstr>
  </property>
  <property fmtid="{D5CDD505-2E9C-101B-9397-08002B2CF9AE}" pid="5" name="MSIP_Label_4791b42f-c435-42ca-9531-75a3f42aae3d_Enabled">
    <vt:lpwstr>true</vt:lpwstr>
  </property>
  <property fmtid="{D5CDD505-2E9C-101B-9397-08002B2CF9AE}" pid="6" name="MSIP_Label_4791b42f-c435-42ca-9531-75a3f42aae3d_SetDate">
    <vt:lpwstr>2023-03-20T17:20:28Z</vt:lpwstr>
  </property>
  <property fmtid="{D5CDD505-2E9C-101B-9397-08002B2CF9AE}" pid="7" name="MSIP_Label_4791b42f-c435-42ca-9531-75a3f42aae3d_Method">
    <vt:lpwstr>Privileged</vt:lpwstr>
  </property>
  <property fmtid="{D5CDD505-2E9C-101B-9397-08002B2CF9AE}" pid="8" name="MSIP_Label_4791b42f-c435-42ca-9531-75a3f42aae3d_Name">
    <vt:lpwstr>4791b42f-c435-42ca-9531-75a3f42aae3d</vt:lpwstr>
  </property>
  <property fmtid="{D5CDD505-2E9C-101B-9397-08002B2CF9AE}" pid="9" name="MSIP_Label_4791b42f-c435-42ca-9531-75a3f42aae3d_SiteId">
    <vt:lpwstr>7a916015-20ae-4ad1-9170-eefd915e9272</vt:lpwstr>
  </property>
  <property fmtid="{D5CDD505-2E9C-101B-9397-08002B2CF9AE}" pid="10" name="MSIP_Label_4791b42f-c435-42ca-9531-75a3f42aae3d_ActionId">
    <vt:lpwstr>e54febec-4783-4a32-a558-805bc3476b21</vt:lpwstr>
  </property>
  <property fmtid="{D5CDD505-2E9C-101B-9397-08002B2CF9AE}" pid="11" name="MSIP_Label_4791b42f-c435-42ca-9531-75a3f42aae3d_ContentBits">
    <vt:lpwstr>0</vt:lpwstr>
  </property>
</Properties>
</file>